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9"/>
  </p:notesMasterIdLst>
  <p:handoutMasterIdLst>
    <p:handoutMasterId r:id="rId20"/>
  </p:handoutMasterIdLst>
  <p:sldIdLst>
    <p:sldId id="256" r:id="rId5"/>
    <p:sldId id="277" r:id="rId6"/>
    <p:sldId id="258" r:id="rId7"/>
    <p:sldId id="290" r:id="rId8"/>
    <p:sldId id="264" r:id="rId9"/>
    <p:sldId id="291" r:id="rId10"/>
    <p:sldId id="268" r:id="rId11"/>
    <p:sldId id="262" r:id="rId12"/>
    <p:sldId id="286" r:id="rId13"/>
    <p:sldId id="293" r:id="rId14"/>
    <p:sldId id="292" r:id="rId15"/>
    <p:sldId id="279" r:id="rId16"/>
    <p:sldId id="260" r:id="rId17"/>
    <p:sldId id="27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93204" autoAdjust="0"/>
  </p:normalViewPr>
  <p:slideViewPr>
    <p:cSldViewPr snapToGrid="0">
      <p:cViewPr varScale="1">
        <p:scale>
          <a:sx n="109" d="100"/>
          <a:sy n="109" d="100"/>
        </p:scale>
        <p:origin x="612" y="102"/>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4/28/2024</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4/28/2024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1327084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23710324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12</a:t>
            </a:fld>
            <a:endParaRPr lang="en-US" dirty="0"/>
          </a:p>
        </p:txBody>
      </p:sp>
    </p:spTree>
    <p:extLst>
      <p:ext uri="{BB962C8B-B14F-4D97-AF65-F5344CB8AC3E}">
        <p14:creationId xmlns:p14="http://schemas.microsoft.com/office/powerpoint/2010/main" val="1648291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13</a:t>
            </a:fld>
            <a:endParaRPr lang="en-US" dirty="0"/>
          </a:p>
        </p:txBody>
      </p:sp>
    </p:spTree>
    <p:extLst>
      <p:ext uri="{BB962C8B-B14F-4D97-AF65-F5344CB8AC3E}">
        <p14:creationId xmlns:p14="http://schemas.microsoft.com/office/powerpoint/2010/main" val="31104013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14</a:t>
            </a:fld>
            <a:endParaRPr lang="en-US" dirty="0"/>
          </a:p>
        </p:txBody>
      </p:sp>
    </p:spTree>
    <p:extLst>
      <p:ext uri="{BB962C8B-B14F-4D97-AF65-F5344CB8AC3E}">
        <p14:creationId xmlns:p14="http://schemas.microsoft.com/office/powerpoint/2010/main" val="3607125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1101034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510226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1306333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29096670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714772" y="677918"/>
            <a:ext cx="6856292" cy="3590596"/>
          </a:xfrm>
        </p:spPr>
        <p:txBody>
          <a:bodyPr>
            <a:normAutofit/>
          </a:bodyPr>
          <a:lstStyle/>
          <a:p>
            <a:r>
              <a:rPr lang="en-US" dirty="0"/>
              <a:t>Sorting</a:t>
            </a:r>
            <a:br>
              <a:rPr lang="en-US" dirty="0"/>
            </a:br>
            <a:r>
              <a:rPr lang="en-US" dirty="0"/>
              <a:t>Algorithms</a:t>
            </a:r>
          </a:p>
        </p:txBody>
      </p:sp>
      <p:sp>
        <p:nvSpPr>
          <p:cNvPr id="3" name="TextBox 2">
            <a:extLst>
              <a:ext uri="{FF2B5EF4-FFF2-40B4-BE49-F238E27FC236}">
                <a16:creationId xmlns:a16="http://schemas.microsoft.com/office/drawing/2014/main" id="{8A2F7F73-9C73-05B5-7EDA-1D1C0E07B175}"/>
              </a:ext>
            </a:extLst>
          </p:cNvPr>
          <p:cNvSpPr txBox="1"/>
          <p:nvPr/>
        </p:nvSpPr>
        <p:spPr>
          <a:xfrm>
            <a:off x="4714772" y="3244334"/>
            <a:ext cx="1628907" cy="369332"/>
          </a:xfrm>
          <a:prstGeom prst="rect">
            <a:avLst/>
          </a:prstGeom>
          <a:noFill/>
        </p:spPr>
        <p:txBody>
          <a:bodyPr wrap="none" rtlCol="0">
            <a:spAutoFit/>
          </a:bodyPr>
          <a:lstStyle/>
          <a:p>
            <a:r>
              <a:rPr lang="en-US" dirty="0">
                <a:solidFill>
                  <a:schemeClr val="bg1"/>
                </a:solidFill>
              </a:rPr>
              <a:t>By Rydia Titus</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833694" y="544285"/>
            <a:ext cx="6594768" cy="1365317"/>
          </a:xfrm>
        </p:spPr>
        <p:txBody>
          <a:bodyPr>
            <a:normAutofit fontScale="90000"/>
          </a:bodyPr>
          <a:lstStyle/>
          <a:p>
            <a:r>
              <a:rPr lang="en-US" dirty="0"/>
              <a:t>The Current Standings:</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829789" y="2101363"/>
            <a:ext cx="6594768" cy="3980206"/>
          </a:xfrm>
        </p:spPr>
        <p:txBody>
          <a:bodyPr>
            <a:normAutofit/>
          </a:bodyPr>
          <a:lstStyle/>
          <a:p>
            <a:pPr marL="457200" indent="-457200">
              <a:buAutoNum type="arabicPeriod"/>
            </a:pPr>
            <a:r>
              <a:rPr lang="en-US" b="1" dirty="0"/>
              <a:t>Tim</a:t>
            </a:r>
          </a:p>
          <a:p>
            <a:pPr marL="457200" indent="-457200">
              <a:buAutoNum type="arabicPeriod"/>
            </a:pPr>
            <a:r>
              <a:rPr lang="en-US" dirty="0"/>
              <a:t>Quick</a:t>
            </a:r>
          </a:p>
          <a:p>
            <a:pPr marL="457200" indent="-457200">
              <a:buAutoNum type="arabicPeriod"/>
            </a:pPr>
            <a:r>
              <a:rPr lang="en-US" dirty="0"/>
              <a:t>Insertion</a:t>
            </a:r>
          </a:p>
          <a:p>
            <a:pPr marL="457200" indent="-457200">
              <a:buAutoNum type="arabicPeriod"/>
            </a:pPr>
            <a:r>
              <a:rPr lang="en-US" dirty="0"/>
              <a:t>Bubble</a:t>
            </a:r>
          </a:p>
          <a:p>
            <a:pPr marL="457200" indent="-457200">
              <a:buAutoNum type="arabicPeriod"/>
            </a:pPr>
            <a:endParaRPr lang="en-US" dirty="0"/>
          </a:p>
        </p:txBody>
      </p:sp>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4623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2"/>
            <a:ext cx="10668000" cy="1325563"/>
          </a:xfrm>
        </p:spPr>
        <p:txBody>
          <a:bodyPr/>
          <a:lstStyle/>
          <a:p>
            <a:r>
              <a:rPr lang="en-US" dirty="0"/>
              <a:t>Annoyance To Implement</a:t>
            </a:r>
          </a:p>
        </p:txBody>
      </p:sp>
      <p:sp>
        <p:nvSpPr>
          <p:cNvPr id="6" name="Text Placeholder 5">
            <a:extLst>
              <a:ext uri="{FF2B5EF4-FFF2-40B4-BE49-F238E27FC236}">
                <a16:creationId xmlns:a16="http://schemas.microsoft.com/office/drawing/2014/main" id="{3A7E69BA-FC91-08A5-671F-B53E6E989C6F}"/>
              </a:ext>
            </a:extLst>
          </p:cNvPr>
          <p:cNvSpPr>
            <a:spLocks noGrp="1"/>
          </p:cNvSpPr>
          <p:nvPr>
            <p:ph type="body" sz="quarter" idx="13"/>
          </p:nvPr>
        </p:nvSpPr>
        <p:spPr>
          <a:xfrm>
            <a:off x="823546" y="1672797"/>
            <a:ext cx="4278313" cy="1090934"/>
          </a:xfrm>
        </p:spPr>
        <p:txBody>
          <a:bodyPr/>
          <a:lstStyle/>
          <a:p>
            <a:pPr marL="0" indent="0">
              <a:buNone/>
            </a:pPr>
            <a:r>
              <a:rPr lang="en-US" dirty="0"/>
              <a:t>Perhaps the most important category, Which algorithm gave me the smallest headache?</a:t>
            </a:r>
          </a:p>
        </p:txBody>
      </p:sp>
      <p:graphicFrame>
        <p:nvGraphicFramePr>
          <p:cNvPr id="8" name="Table Placeholder 7">
            <a:extLst>
              <a:ext uri="{FF2B5EF4-FFF2-40B4-BE49-F238E27FC236}">
                <a16:creationId xmlns:a16="http://schemas.microsoft.com/office/drawing/2014/main" id="{24EE9911-8AC9-5BE2-4456-0175FD28D083}"/>
              </a:ext>
            </a:extLst>
          </p:cNvPr>
          <p:cNvGraphicFramePr>
            <a:graphicFrameLocks noGrp="1"/>
          </p:cNvGraphicFramePr>
          <p:nvPr>
            <p:ph type="tbl" sz="quarter" idx="14"/>
            <p:extLst>
              <p:ext uri="{D42A27DB-BD31-4B8C-83A1-F6EECF244321}">
                <p14:modId xmlns:p14="http://schemas.microsoft.com/office/powerpoint/2010/main" val="1647581781"/>
              </p:ext>
            </p:extLst>
          </p:nvPr>
        </p:nvGraphicFramePr>
        <p:xfrm>
          <a:off x="823546" y="2667952"/>
          <a:ext cx="10544908" cy="3947497"/>
        </p:xfrm>
        <a:graphic>
          <a:graphicData uri="http://schemas.openxmlformats.org/drawingml/2006/table">
            <a:tbl>
              <a:tblPr firstRow="1" bandRow="1">
                <a:tableStyleId>{C4B1156A-380E-4F78-BDF5-A606A8083BF9}</a:tableStyleId>
              </a:tblPr>
              <a:tblGrid>
                <a:gridCol w="2901004">
                  <a:extLst>
                    <a:ext uri="{9D8B030D-6E8A-4147-A177-3AD203B41FA5}">
                      <a16:colId xmlns:a16="http://schemas.microsoft.com/office/drawing/2014/main" val="248340271"/>
                    </a:ext>
                  </a:extLst>
                </a:gridCol>
                <a:gridCol w="3492720">
                  <a:extLst>
                    <a:ext uri="{9D8B030D-6E8A-4147-A177-3AD203B41FA5}">
                      <a16:colId xmlns:a16="http://schemas.microsoft.com/office/drawing/2014/main" val="2825265259"/>
                    </a:ext>
                  </a:extLst>
                </a:gridCol>
                <a:gridCol w="2761999">
                  <a:extLst>
                    <a:ext uri="{9D8B030D-6E8A-4147-A177-3AD203B41FA5}">
                      <a16:colId xmlns:a16="http://schemas.microsoft.com/office/drawing/2014/main" val="207959087"/>
                    </a:ext>
                  </a:extLst>
                </a:gridCol>
                <a:gridCol w="1389185">
                  <a:extLst>
                    <a:ext uri="{9D8B030D-6E8A-4147-A177-3AD203B41FA5}">
                      <a16:colId xmlns:a16="http://schemas.microsoft.com/office/drawing/2014/main" val="3104692732"/>
                    </a:ext>
                  </a:extLst>
                </a:gridCol>
              </a:tblGrid>
              <a:tr h="381337">
                <a:tc>
                  <a:txBody>
                    <a:bodyPr/>
                    <a:lstStyle/>
                    <a:p>
                      <a:pPr algn="l" rtl="0" fontAlgn="base"/>
                      <a:r>
                        <a:rPr lang="en-US" sz="1400" b="1" i="0" dirty="0">
                          <a:solidFill>
                            <a:sysClr val="windowText" lastClr="000000"/>
                          </a:solidFill>
                          <a:effectLst/>
                        </a:rPr>
                        <a:t>Algorithm</a:t>
                      </a:r>
                    </a:p>
                  </a:txBody>
                  <a:tcPr anchor="ctr"/>
                </a:tc>
                <a:tc>
                  <a:txBody>
                    <a:bodyPr/>
                    <a:lstStyle/>
                    <a:p>
                      <a:pPr algn="l" rtl="0" fontAlgn="base"/>
                      <a:r>
                        <a:rPr lang="en-US" sz="1400" b="1" dirty="0">
                          <a:solidFill>
                            <a:sysClr val="windowText" lastClr="000000"/>
                          </a:solidFill>
                          <a:effectLst/>
                        </a:rPr>
                        <a:t>Implementation​</a:t>
                      </a:r>
                      <a:endParaRPr lang="en-US" sz="1400" b="1" i="0" dirty="0">
                        <a:solidFill>
                          <a:sysClr val="windowText" lastClr="000000"/>
                        </a:solidFill>
                        <a:effectLst/>
                      </a:endParaRPr>
                    </a:p>
                  </a:txBody>
                  <a:tcPr anchor="ctr"/>
                </a:tc>
                <a:tc>
                  <a:txBody>
                    <a:bodyPr/>
                    <a:lstStyle/>
                    <a:p>
                      <a:pPr algn="l" rtl="0" fontAlgn="base"/>
                      <a:r>
                        <a:rPr lang="en-US" sz="1400" b="1" dirty="0">
                          <a:solidFill>
                            <a:sysClr val="windowText" lastClr="000000"/>
                          </a:solidFill>
                          <a:effectLst/>
                        </a:rPr>
                        <a:t>Visualization​</a:t>
                      </a:r>
                      <a:endParaRPr lang="en-US" sz="1400" b="1" i="0" dirty="0">
                        <a:solidFill>
                          <a:sysClr val="windowText" lastClr="000000"/>
                        </a:solidFill>
                        <a:effectLst/>
                      </a:endParaRPr>
                    </a:p>
                  </a:txBody>
                  <a:tcPr anchor="ctr"/>
                </a:tc>
                <a:tc>
                  <a:txBody>
                    <a:bodyPr/>
                    <a:lstStyle/>
                    <a:p>
                      <a:pPr algn="l" rtl="0" fontAlgn="base"/>
                      <a:r>
                        <a:rPr lang="en-US" sz="1400" b="1" dirty="0">
                          <a:solidFill>
                            <a:sysClr val="windowText" lastClr="000000"/>
                          </a:solidFill>
                          <a:effectLst/>
                        </a:rPr>
                        <a:t>Final Grade​</a:t>
                      </a:r>
                      <a:endParaRPr lang="en-US" sz="1400" b="1" i="0" dirty="0">
                        <a:solidFill>
                          <a:sysClr val="windowText" lastClr="000000"/>
                        </a:solidFill>
                        <a:effectLst/>
                      </a:endParaRPr>
                    </a:p>
                  </a:txBody>
                  <a:tcPr anchor="ctr"/>
                </a:tc>
                <a:extLst>
                  <a:ext uri="{0D108BD9-81ED-4DB2-BD59-A6C34878D82A}">
                    <a16:rowId xmlns:a16="http://schemas.microsoft.com/office/drawing/2014/main" val="3706384421"/>
                  </a:ext>
                </a:extLst>
              </a:tr>
              <a:tr h="693926">
                <a:tc>
                  <a:txBody>
                    <a:bodyPr/>
                    <a:lstStyle/>
                    <a:p>
                      <a:pPr algn="l" rtl="0" fontAlgn="base"/>
                      <a:r>
                        <a:rPr lang="en-US" sz="1400" b="0" i="0" dirty="0">
                          <a:solidFill>
                            <a:sysClr val="windowText" lastClr="000000"/>
                          </a:solidFill>
                          <a:effectLst/>
                        </a:rPr>
                        <a:t>Bubble</a:t>
                      </a:r>
                    </a:p>
                  </a:txBody>
                  <a:tcPr anchor="ctr"/>
                </a:tc>
                <a:tc>
                  <a:txBody>
                    <a:bodyPr/>
                    <a:lstStyle/>
                    <a:p>
                      <a:pPr algn="l" rtl="0" fontAlgn="base"/>
                      <a:r>
                        <a:rPr lang="en-US" sz="1400" b="0" dirty="0">
                          <a:solidFill>
                            <a:sysClr val="windowText" lastClr="000000"/>
                          </a:solidFill>
                          <a:effectLst/>
                        </a:rPr>
                        <a:t>Practically just 10 lines of code. Probably the easiest sort ever to put together, bar BOGO​.</a:t>
                      </a:r>
                      <a:endParaRPr lang="en-US" sz="1400" b="0" i="0" dirty="0">
                        <a:solidFill>
                          <a:sysClr val="windowText" lastClr="000000"/>
                        </a:solidFill>
                        <a:effectLst/>
                      </a:endParaRPr>
                    </a:p>
                  </a:txBody>
                  <a:tcPr anchor="ctr"/>
                </a:tc>
                <a:tc>
                  <a:txBody>
                    <a:bodyPr/>
                    <a:lstStyle/>
                    <a:p>
                      <a:pPr algn="l" rtl="0" fontAlgn="base"/>
                      <a:r>
                        <a:rPr lang="en-US" sz="1400" b="0" dirty="0">
                          <a:solidFill>
                            <a:sysClr val="windowText" lastClr="000000"/>
                          </a:solidFill>
                          <a:effectLst/>
                        </a:rPr>
                        <a:t>Also simplistic, just plug in what I did for Insertion.​</a:t>
                      </a:r>
                      <a:endParaRPr lang="en-US" sz="1400" b="0" i="0" dirty="0">
                        <a:solidFill>
                          <a:sysClr val="windowText" lastClr="000000"/>
                        </a:solidFill>
                        <a:effectLst/>
                      </a:endParaRPr>
                    </a:p>
                  </a:txBody>
                  <a:tcPr anchor="ctr"/>
                </a:tc>
                <a:tc>
                  <a:txBody>
                    <a:bodyPr/>
                    <a:lstStyle/>
                    <a:p>
                      <a:pPr algn="l" rtl="0" fontAlgn="base"/>
                      <a:r>
                        <a:rPr lang="en-US" sz="1400" b="0" dirty="0">
                          <a:solidFill>
                            <a:sysClr val="windowText" lastClr="000000"/>
                          </a:solidFill>
                          <a:effectLst/>
                        </a:rPr>
                        <a:t>A+​</a:t>
                      </a:r>
                      <a:endParaRPr lang="en-US" sz="1400" b="0" i="0" dirty="0">
                        <a:solidFill>
                          <a:sysClr val="windowText" lastClr="000000"/>
                        </a:solidFill>
                        <a:effectLst/>
                      </a:endParaRPr>
                    </a:p>
                  </a:txBody>
                  <a:tcPr anchor="ctr"/>
                </a:tc>
                <a:extLst>
                  <a:ext uri="{0D108BD9-81ED-4DB2-BD59-A6C34878D82A}">
                    <a16:rowId xmlns:a16="http://schemas.microsoft.com/office/drawing/2014/main" val="2453559787"/>
                  </a:ext>
                </a:extLst>
              </a:tr>
              <a:tr h="693926">
                <a:tc>
                  <a:txBody>
                    <a:bodyPr/>
                    <a:lstStyle/>
                    <a:p>
                      <a:pPr algn="l" rtl="0" fontAlgn="base"/>
                      <a:r>
                        <a:rPr lang="en-US" sz="1400" b="0" dirty="0">
                          <a:solidFill>
                            <a:sysClr val="windowText" lastClr="000000"/>
                          </a:solidFill>
                          <a:effectLst/>
                        </a:rPr>
                        <a:t>Insertion​</a:t>
                      </a:r>
                      <a:endParaRPr lang="en-US" sz="1400" b="0" i="0" dirty="0">
                        <a:solidFill>
                          <a:sysClr val="windowText" lastClr="000000"/>
                        </a:solidFill>
                        <a:effectLst/>
                      </a:endParaRPr>
                    </a:p>
                  </a:txBody>
                  <a:tcPr anchor="ctr"/>
                </a:tc>
                <a:tc>
                  <a:txBody>
                    <a:bodyPr/>
                    <a:lstStyle/>
                    <a:p>
                      <a:pPr algn="l" rtl="0" fontAlgn="base"/>
                      <a:r>
                        <a:rPr lang="en-US" sz="1400" b="0" i="0" dirty="0">
                          <a:solidFill>
                            <a:sysClr val="windowText" lastClr="000000"/>
                          </a:solidFill>
                          <a:effectLst/>
                        </a:rPr>
                        <a:t>More complicated than Bubble, but still very easy to contain into one nice and simple function.</a:t>
                      </a:r>
                    </a:p>
                  </a:txBody>
                  <a:tcPr anchor="ctr"/>
                </a:tc>
                <a:tc>
                  <a:txBody>
                    <a:bodyPr/>
                    <a:lstStyle/>
                    <a:p>
                      <a:pPr algn="l" rtl="0" fontAlgn="base"/>
                      <a:r>
                        <a:rPr lang="en-US" sz="1400" b="0" dirty="0">
                          <a:solidFill>
                            <a:sysClr val="windowText" lastClr="000000"/>
                          </a:solidFill>
                          <a:effectLst/>
                        </a:rPr>
                        <a:t>The first one I visualized, worked a treat. Not much complaining here.​</a:t>
                      </a:r>
                      <a:endParaRPr lang="en-US" sz="1400" b="0" i="0" dirty="0">
                        <a:solidFill>
                          <a:sysClr val="windowText" lastClr="000000"/>
                        </a:solidFill>
                        <a:effectLst/>
                      </a:endParaRPr>
                    </a:p>
                  </a:txBody>
                  <a:tcPr anchor="ctr"/>
                </a:tc>
                <a:tc>
                  <a:txBody>
                    <a:bodyPr/>
                    <a:lstStyle/>
                    <a:p>
                      <a:pPr algn="l" rtl="0" fontAlgn="base"/>
                      <a:r>
                        <a:rPr lang="en-US" sz="1400" b="0" dirty="0">
                          <a:solidFill>
                            <a:sysClr val="windowText" lastClr="000000"/>
                          </a:solidFill>
                          <a:effectLst/>
                        </a:rPr>
                        <a:t>A​</a:t>
                      </a:r>
                      <a:endParaRPr lang="en-US" sz="1400" b="0" i="0" dirty="0">
                        <a:solidFill>
                          <a:sysClr val="windowText" lastClr="000000"/>
                        </a:solidFill>
                        <a:effectLst/>
                      </a:endParaRPr>
                    </a:p>
                  </a:txBody>
                  <a:tcPr anchor="ctr"/>
                </a:tc>
                <a:extLst>
                  <a:ext uri="{0D108BD9-81ED-4DB2-BD59-A6C34878D82A}">
                    <a16:rowId xmlns:a16="http://schemas.microsoft.com/office/drawing/2014/main" val="314553674"/>
                  </a:ext>
                </a:extLst>
              </a:tr>
              <a:tr h="854063">
                <a:tc>
                  <a:txBody>
                    <a:bodyPr/>
                    <a:lstStyle/>
                    <a:p>
                      <a:pPr algn="l" rtl="0" fontAlgn="base"/>
                      <a:r>
                        <a:rPr lang="en-US" sz="1400" b="0" dirty="0">
                          <a:solidFill>
                            <a:sysClr val="windowText" lastClr="000000"/>
                          </a:solidFill>
                          <a:effectLst/>
                        </a:rPr>
                        <a:t>Quick</a:t>
                      </a:r>
                      <a:endParaRPr lang="en-US" sz="1400" b="0" i="0" dirty="0">
                        <a:solidFill>
                          <a:sysClr val="windowText" lastClr="000000"/>
                        </a:solidFill>
                        <a:effectLst/>
                      </a:endParaRPr>
                    </a:p>
                  </a:txBody>
                  <a:tcPr anchor="ctr"/>
                </a:tc>
                <a:tc>
                  <a:txBody>
                    <a:bodyPr/>
                    <a:lstStyle/>
                    <a:p>
                      <a:pPr algn="l" rtl="0" fontAlgn="base"/>
                      <a:r>
                        <a:rPr lang="en-US" sz="1400" b="0" dirty="0">
                          <a:solidFill>
                            <a:sysClr val="windowText" lastClr="000000"/>
                          </a:solidFill>
                          <a:effectLst/>
                        </a:rPr>
                        <a:t>The first one that required more than one function. Kind of hellish and complicated, but that’s mostly because I’m dumb.</a:t>
                      </a:r>
                      <a:endParaRPr lang="en-US" sz="1400" b="0" i="0" dirty="0">
                        <a:solidFill>
                          <a:sysClr val="windowText" lastClr="000000"/>
                        </a:solidFill>
                        <a:effectLst/>
                      </a:endParaRPr>
                    </a:p>
                  </a:txBody>
                  <a:tcPr anchor="ctr"/>
                </a:tc>
                <a:tc>
                  <a:txBody>
                    <a:bodyPr/>
                    <a:lstStyle/>
                    <a:p>
                      <a:pPr algn="l" rtl="0" fontAlgn="base"/>
                      <a:r>
                        <a:rPr lang="en-US" sz="1400" b="0" dirty="0">
                          <a:solidFill>
                            <a:sysClr val="windowText" lastClr="000000"/>
                          </a:solidFill>
                          <a:effectLst/>
                        </a:rPr>
                        <a:t>Makes funny sounds when I turn on the sound module.​</a:t>
                      </a:r>
                      <a:endParaRPr lang="en-US" sz="1400" b="0" i="0" dirty="0">
                        <a:solidFill>
                          <a:sysClr val="windowText" lastClr="000000"/>
                        </a:solidFill>
                        <a:effectLst/>
                      </a:endParaRPr>
                    </a:p>
                  </a:txBody>
                  <a:tcPr anchor="ctr"/>
                </a:tc>
                <a:tc>
                  <a:txBody>
                    <a:bodyPr/>
                    <a:lstStyle/>
                    <a:p>
                      <a:pPr algn="l" rtl="0" fontAlgn="base"/>
                      <a:r>
                        <a:rPr lang="en-US" sz="1400" b="0" i="0" dirty="0">
                          <a:solidFill>
                            <a:sysClr val="windowText" lastClr="000000"/>
                          </a:solidFill>
                          <a:effectLst/>
                        </a:rPr>
                        <a:t>B-</a:t>
                      </a:r>
                    </a:p>
                  </a:txBody>
                  <a:tcPr anchor="ctr"/>
                </a:tc>
                <a:extLst>
                  <a:ext uri="{0D108BD9-81ED-4DB2-BD59-A6C34878D82A}">
                    <a16:rowId xmlns:a16="http://schemas.microsoft.com/office/drawing/2014/main" val="3901991020"/>
                  </a:ext>
                </a:extLst>
              </a:tr>
              <a:tr h="381337">
                <a:tc>
                  <a:txBody>
                    <a:bodyPr/>
                    <a:lstStyle/>
                    <a:p>
                      <a:pPr algn="l" rtl="0" fontAlgn="base"/>
                      <a:r>
                        <a:rPr lang="en-US" sz="1400" b="0" dirty="0">
                          <a:solidFill>
                            <a:sysClr val="windowText" lastClr="000000"/>
                          </a:solidFill>
                          <a:effectLst/>
                        </a:rPr>
                        <a:t>Tim</a:t>
                      </a:r>
                      <a:endParaRPr lang="en-US" sz="1400" b="0" i="0" dirty="0">
                        <a:solidFill>
                          <a:sysClr val="windowText" lastClr="000000"/>
                        </a:solidFill>
                        <a:effectLst/>
                      </a:endParaRPr>
                    </a:p>
                  </a:txBody>
                  <a:tcPr anchor="ctr"/>
                </a:tc>
                <a:tc>
                  <a:txBody>
                    <a:bodyPr/>
                    <a:lstStyle/>
                    <a:p>
                      <a:pPr algn="l" rtl="0" fontAlgn="base"/>
                      <a:r>
                        <a:rPr lang="en-US" sz="1400" b="0" dirty="0">
                          <a:solidFill>
                            <a:sysClr val="windowText" lastClr="000000"/>
                          </a:solidFill>
                          <a:effectLst/>
                        </a:rPr>
                        <a:t>THIS WAS HELL. I had to do it twice because the first one kept breaking in seemingly random places.</a:t>
                      </a:r>
                      <a:endParaRPr lang="en-US" sz="1400" b="0" i="0" dirty="0">
                        <a:solidFill>
                          <a:sysClr val="windowText" lastClr="000000"/>
                        </a:solidFill>
                        <a:effectLst/>
                      </a:endParaRPr>
                    </a:p>
                  </a:txBody>
                  <a:tcPr anchor="ctr"/>
                </a:tc>
                <a:tc>
                  <a:txBody>
                    <a:bodyPr/>
                    <a:lstStyle/>
                    <a:p>
                      <a:pPr algn="l" rtl="0" fontAlgn="base"/>
                      <a:r>
                        <a:rPr lang="en-US" sz="1400" b="0" i="0" dirty="0">
                          <a:solidFill>
                            <a:sysClr val="windowText" lastClr="000000"/>
                          </a:solidFill>
                          <a:effectLst/>
                        </a:rPr>
                        <a:t>Kept crashing when both piles were sorted, searched for 3 hours for the issue, turned out to be a parameter I wasn’t even using.</a:t>
                      </a:r>
                    </a:p>
                  </a:txBody>
                  <a:tcPr anchor="ctr"/>
                </a:tc>
                <a:tc>
                  <a:txBody>
                    <a:bodyPr/>
                    <a:lstStyle/>
                    <a:p>
                      <a:pPr algn="l" rtl="0" fontAlgn="base"/>
                      <a:r>
                        <a:rPr lang="en-US" sz="1400" b="0" dirty="0">
                          <a:solidFill>
                            <a:sysClr val="windowText" lastClr="000000"/>
                          </a:solidFill>
                          <a:effectLst/>
                        </a:rPr>
                        <a:t>F-</a:t>
                      </a:r>
                    </a:p>
                    <a:p>
                      <a:pPr algn="l" rtl="0" fontAlgn="base"/>
                      <a:r>
                        <a:rPr lang="en-US" sz="1400" b="0" i="0" dirty="0">
                          <a:solidFill>
                            <a:sysClr val="windowText" lastClr="000000"/>
                          </a:solidFill>
                          <a:effectLst/>
                        </a:rPr>
                        <a:t>I hated doing this one with a burning passion.</a:t>
                      </a:r>
                    </a:p>
                  </a:txBody>
                  <a:tcPr anchor="ctr"/>
                </a:tc>
                <a:extLst>
                  <a:ext uri="{0D108BD9-81ED-4DB2-BD59-A6C34878D82A}">
                    <a16:rowId xmlns:a16="http://schemas.microsoft.com/office/drawing/2014/main" val="3170694325"/>
                  </a:ext>
                </a:extLst>
              </a:tr>
            </a:tbl>
          </a:graphicData>
        </a:graphic>
      </p:graphicFrame>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11</a:t>
            </a:fld>
            <a:endParaRPr lang="en-US" dirty="0"/>
          </a:p>
        </p:txBody>
      </p:sp>
      <p:sp>
        <p:nvSpPr>
          <p:cNvPr id="4" name="TextBox 3">
            <a:extLst>
              <a:ext uri="{FF2B5EF4-FFF2-40B4-BE49-F238E27FC236}">
                <a16:creationId xmlns:a16="http://schemas.microsoft.com/office/drawing/2014/main" id="{A97B873D-DD64-C76A-71A7-1AF74F89AA9B}"/>
              </a:ext>
            </a:extLst>
          </p:cNvPr>
          <p:cNvSpPr txBox="1"/>
          <p:nvPr/>
        </p:nvSpPr>
        <p:spPr>
          <a:xfrm>
            <a:off x="5574323" y="1672797"/>
            <a:ext cx="4552657" cy="369332"/>
          </a:xfrm>
          <a:prstGeom prst="rect">
            <a:avLst/>
          </a:prstGeom>
          <a:noFill/>
        </p:spPr>
        <p:txBody>
          <a:bodyPr wrap="none" rtlCol="0">
            <a:spAutoFit/>
          </a:bodyPr>
          <a:lstStyle/>
          <a:p>
            <a:r>
              <a:rPr lang="en-US" dirty="0"/>
              <a:t>The winner of the Annoyance Bracket is…</a:t>
            </a:r>
          </a:p>
        </p:txBody>
      </p:sp>
      <p:sp>
        <p:nvSpPr>
          <p:cNvPr id="5" name="TextBox 4">
            <a:extLst>
              <a:ext uri="{FF2B5EF4-FFF2-40B4-BE49-F238E27FC236}">
                <a16:creationId xmlns:a16="http://schemas.microsoft.com/office/drawing/2014/main" id="{C5EA1EA3-98EB-9CF3-2DA9-90DA9B83AE6B}"/>
              </a:ext>
            </a:extLst>
          </p:cNvPr>
          <p:cNvSpPr txBox="1"/>
          <p:nvPr/>
        </p:nvSpPr>
        <p:spPr>
          <a:xfrm>
            <a:off x="5611575" y="2042129"/>
            <a:ext cx="5229765" cy="523220"/>
          </a:xfrm>
          <a:prstGeom prst="rect">
            <a:avLst/>
          </a:prstGeom>
          <a:noFill/>
        </p:spPr>
        <p:txBody>
          <a:bodyPr wrap="none" rtlCol="0">
            <a:spAutoFit/>
          </a:bodyPr>
          <a:lstStyle/>
          <a:p>
            <a:r>
              <a:rPr lang="en-US" sz="2800" b="1" dirty="0"/>
              <a:t>Bubble Sort!!!1111111!!!11!</a:t>
            </a:r>
          </a:p>
        </p:txBody>
      </p:sp>
    </p:spTree>
    <p:extLst>
      <p:ext uri="{BB962C8B-B14F-4D97-AF65-F5344CB8AC3E}">
        <p14:creationId xmlns:p14="http://schemas.microsoft.com/office/powerpoint/2010/main" val="2390678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1552574" y="896111"/>
            <a:ext cx="9866540" cy="1358140"/>
          </a:xfrm>
        </p:spPr>
        <p:txBody>
          <a:bodyPr>
            <a:normAutofit/>
          </a:bodyPr>
          <a:lstStyle/>
          <a:p>
            <a:r>
              <a:rPr lang="en-US" dirty="0"/>
              <a:t>Final Results:</a:t>
            </a:r>
          </a:p>
        </p:txBody>
      </p:sp>
      <p:sp>
        <p:nvSpPr>
          <p:cNvPr id="13" name="Slide Number Placeholder 12">
            <a:extLst>
              <a:ext uri="{FF2B5EF4-FFF2-40B4-BE49-F238E27FC236}">
                <a16:creationId xmlns:a16="http://schemas.microsoft.com/office/drawing/2014/main" id="{A540B739-30F9-C86F-67ED-2197DC1E598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12</a:t>
            </a:fld>
            <a:endParaRPr lang="en-US" dirty="0"/>
          </a:p>
        </p:txBody>
      </p:sp>
      <p:sp>
        <p:nvSpPr>
          <p:cNvPr id="10" name="Rectangle 9">
            <a:extLst>
              <a:ext uri="{FF2B5EF4-FFF2-40B4-BE49-F238E27FC236}">
                <a16:creationId xmlns:a16="http://schemas.microsoft.com/office/drawing/2014/main" id="{DE787ADF-9B93-1F59-9105-47B760E1B1ED}"/>
              </a:ext>
            </a:extLst>
          </p:cNvPr>
          <p:cNvSpPr/>
          <p:nvPr/>
        </p:nvSpPr>
        <p:spPr>
          <a:xfrm>
            <a:off x="5134708" y="3191608"/>
            <a:ext cx="1107830" cy="2189284"/>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7519B34-143A-7461-FE14-692114EC25AC}"/>
              </a:ext>
            </a:extLst>
          </p:cNvPr>
          <p:cNvSpPr/>
          <p:nvPr/>
        </p:nvSpPr>
        <p:spPr>
          <a:xfrm>
            <a:off x="4730262" y="2831123"/>
            <a:ext cx="1925515" cy="360485"/>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5C02FD7-3A5B-914E-2123-CD7F69D4B88D}"/>
              </a:ext>
            </a:extLst>
          </p:cNvPr>
          <p:cNvSpPr/>
          <p:nvPr/>
        </p:nvSpPr>
        <p:spPr>
          <a:xfrm>
            <a:off x="6769345" y="3917734"/>
            <a:ext cx="1107830" cy="1497622"/>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317727C-F29C-DE5E-667F-97AF2850D663}"/>
              </a:ext>
            </a:extLst>
          </p:cNvPr>
          <p:cNvSpPr/>
          <p:nvPr/>
        </p:nvSpPr>
        <p:spPr>
          <a:xfrm>
            <a:off x="6360501" y="3671765"/>
            <a:ext cx="1925515" cy="246597"/>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B4F89B0-F16B-0FDB-DDCC-1A09BDA35C70}"/>
              </a:ext>
            </a:extLst>
          </p:cNvPr>
          <p:cNvSpPr/>
          <p:nvPr/>
        </p:nvSpPr>
        <p:spPr>
          <a:xfrm>
            <a:off x="3505198" y="4694876"/>
            <a:ext cx="1107830" cy="686016"/>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AF22263-001E-8C7D-84D5-9F0E40B91288}"/>
              </a:ext>
            </a:extLst>
          </p:cNvPr>
          <p:cNvSpPr/>
          <p:nvPr/>
        </p:nvSpPr>
        <p:spPr>
          <a:xfrm>
            <a:off x="3096355" y="4581917"/>
            <a:ext cx="1925515" cy="112959"/>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C20C646E-8CD0-82EC-88D3-EB3237772E5D}"/>
              </a:ext>
            </a:extLst>
          </p:cNvPr>
          <p:cNvSpPr txBox="1"/>
          <p:nvPr/>
        </p:nvSpPr>
        <p:spPr>
          <a:xfrm>
            <a:off x="5292575" y="2533840"/>
            <a:ext cx="845103" cy="369332"/>
          </a:xfrm>
          <a:prstGeom prst="rect">
            <a:avLst/>
          </a:prstGeom>
          <a:noFill/>
        </p:spPr>
        <p:txBody>
          <a:bodyPr wrap="none" rtlCol="0">
            <a:spAutoFit/>
          </a:bodyPr>
          <a:lstStyle/>
          <a:p>
            <a:r>
              <a:rPr lang="en-US" b="1" dirty="0">
                <a:solidFill>
                  <a:schemeClr val="bg1"/>
                </a:solidFill>
              </a:rPr>
              <a:t>Quick</a:t>
            </a:r>
          </a:p>
        </p:txBody>
      </p:sp>
      <p:sp>
        <p:nvSpPr>
          <p:cNvPr id="19" name="TextBox 18">
            <a:extLst>
              <a:ext uri="{FF2B5EF4-FFF2-40B4-BE49-F238E27FC236}">
                <a16:creationId xmlns:a16="http://schemas.microsoft.com/office/drawing/2014/main" id="{7E936BEE-7EAD-054F-1B02-D4EEE4CBA9E3}"/>
              </a:ext>
            </a:extLst>
          </p:cNvPr>
          <p:cNvSpPr txBox="1"/>
          <p:nvPr/>
        </p:nvSpPr>
        <p:spPr>
          <a:xfrm>
            <a:off x="7035967" y="3331469"/>
            <a:ext cx="574581" cy="369332"/>
          </a:xfrm>
          <a:prstGeom prst="rect">
            <a:avLst/>
          </a:prstGeom>
          <a:noFill/>
        </p:spPr>
        <p:txBody>
          <a:bodyPr wrap="none" rtlCol="0">
            <a:spAutoFit/>
          </a:bodyPr>
          <a:lstStyle/>
          <a:p>
            <a:r>
              <a:rPr lang="en-US" dirty="0">
                <a:solidFill>
                  <a:schemeClr val="bg1"/>
                </a:solidFill>
              </a:rPr>
              <a:t>Tim</a:t>
            </a:r>
          </a:p>
        </p:txBody>
      </p:sp>
      <p:sp>
        <p:nvSpPr>
          <p:cNvPr id="20" name="TextBox 19">
            <a:extLst>
              <a:ext uri="{FF2B5EF4-FFF2-40B4-BE49-F238E27FC236}">
                <a16:creationId xmlns:a16="http://schemas.microsoft.com/office/drawing/2014/main" id="{5BBED3EE-133C-DC0E-F10B-84D36C997CFD}"/>
              </a:ext>
            </a:extLst>
          </p:cNvPr>
          <p:cNvSpPr txBox="1"/>
          <p:nvPr/>
        </p:nvSpPr>
        <p:spPr>
          <a:xfrm>
            <a:off x="3581099" y="4297213"/>
            <a:ext cx="950901" cy="369332"/>
          </a:xfrm>
          <a:prstGeom prst="rect">
            <a:avLst/>
          </a:prstGeom>
          <a:noFill/>
        </p:spPr>
        <p:txBody>
          <a:bodyPr wrap="none" rtlCol="0">
            <a:spAutoFit/>
          </a:bodyPr>
          <a:lstStyle/>
          <a:p>
            <a:r>
              <a:rPr lang="en-US" dirty="0">
                <a:solidFill>
                  <a:schemeClr val="bg1"/>
                </a:solidFill>
              </a:rPr>
              <a:t>Bubble</a:t>
            </a:r>
          </a:p>
        </p:txBody>
      </p:sp>
      <p:sp>
        <p:nvSpPr>
          <p:cNvPr id="21" name="TextBox 20">
            <a:extLst>
              <a:ext uri="{FF2B5EF4-FFF2-40B4-BE49-F238E27FC236}">
                <a16:creationId xmlns:a16="http://schemas.microsoft.com/office/drawing/2014/main" id="{8874F889-98A7-E1C9-A18E-DA0CAF0005CF}"/>
              </a:ext>
            </a:extLst>
          </p:cNvPr>
          <p:cNvSpPr txBox="1"/>
          <p:nvPr/>
        </p:nvSpPr>
        <p:spPr>
          <a:xfrm>
            <a:off x="8581292" y="5125915"/>
            <a:ext cx="1100366" cy="369332"/>
          </a:xfrm>
          <a:prstGeom prst="rect">
            <a:avLst/>
          </a:prstGeom>
          <a:noFill/>
        </p:spPr>
        <p:txBody>
          <a:bodyPr wrap="none" rtlCol="0">
            <a:spAutoFit/>
          </a:bodyPr>
          <a:lstStyle/>
          <a:p>
            <a:r>
              <a:rPr lang="en-US" dirty="0">
                <a:solidFill>
                  <a:schemeClr val="bg1"/>
                </a:solidFill>
              </a:rPr>
              <a:t>Insertion</a:t>
            </a:r>
          </a:p>
        </p:txBody>
      </p:sp>
    </p:spTree>
    <p:extLst>
      <p:ext uri="{BB962C8B-B14F-4D97-AF65-F5344CB8AC3E}">
        <p14:creationId xmlns:p14="http://schemas.microsoft.com/office/powerpoint/2010/main" val="4252466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764155" y="896112"/>
            <a:ext cx="10665845" cy="1325563"/>
          </a:xfrm>
        </p:spPr>
        <p:txBody>
          <a:bodyPr/>
          <a:lstStyle/>
          <a:p>
            <a:r>
              <a:rPr lang="en-US" dirty="0"/>
              <a:t>OK I might be a little biased</a:t>
            </a:r>
          </a:p>
        </p:txBody>
      </p:sp>
      <p:sp>
        <p:nvSpPr>
          <p:cNvPr id="2" name="Slide Number Placeholder 1">
            <a:extLst>
              <a:ext uri="{FF2B5EF4-FFF2-40B4-BE49-F238E27FC236}">
                <a16:creationId xmlns:a16="http://schemas.microsoft.com/office/drawing/2014/main" id="{660EB401-2F91-2D90-C859-96484861E564}"/>
              </a:ext>
            </a:extLst>
          </p:cNvPr>
          <p:cNvSpPr>
            <a:spLocks noGrp="1"/>
          </p:cNvSpPr>
          <p:nvPr>
            <p:ph type="sldNum" sz="quarter" idx="12"/>
          </p:nvPr>
        </p:nvSpPr>
        <p:spPr/>
        <p:txBody>
          <a:bodyPr/>
          <a:lstStyle/>
          <a:p>
            <a:fld id="{B5CEABB6-07DC-46E8-9B57-56EC44A396E5}" type="slidenum">
              <a:rPr lang="en-US" smtClean="0"/>
              <a:pPr/>
              <a:t>13</a:t>
            </a:fld>
            <a:endParaRPr lang="en-US" dirty="0"/>
          </a:p>
        </p:txBody>
      </p:sp>
      <p:sp>
        <p:nvSpPr>
          <p:cNvPr id="4" name="Table Placeholder 3">
            <a:extLst>
              <a:ext uri="{FF2B5EF4-FFF2-40B4-BE49-F238E27FC236}">
                <a16:creationId xmlns:a16="http://schemas.microsoft.com/office/drawing/2014/main" id="{ADF86F3B-1847-00A4-889A-BBADCC950AD3}"/>
              </a:ext>
            </a:extLst>
          </p:cNvPr>
          <p:cNvSpPr>
            <a:spLocks noGrp="1"/>
          </p:cNvSpPr>
          <p:nvPr>
            <p:ph type="tbl" sz="quarter" idx="13"/>
          </p:nvPr>
        </p:nvSpPr>
        <p:spPr/>
        <p:txBody>
          <a:bodyPr>
            <a:normAutofit/>
          </a:bodyPr>
          <a:lstStyle/>
          <a:p>
            <a:pPr marL="0" indent="0">
              <a:buNone/>
            </a:pPr>
            <a:r>
              <a:rPr lang="en-US" dirty="0"/>
              <a:t>Tim is the objectively better sort out of the four, I’m just salty because it was such a pain to get working. Not by any fault of its own, it just kept insisting on being annoying, and not telling me where the actual problem was, instead telling me that it was “at line 13”, when it was way lower at the function it was calling.</a:t>
            </a:r>
          </a:p>
          <a:p>
            <a:pPr marL="0" indent="0">
              <a:buNone/>
            </a:pPr>
            <a:endParaRPr lang="en-US" dirty="0"/>
          </a:p>
          <a:p>
            <a:pPr marL="0" indent="0">
              <a:buNone/>
            </a:pPr>
            <a:r>
              <a:rPr lang="en-US" dirty="0"/>
              <a:t>Man, I hate it when that happens.</a:t>
            </a:r>
          </a:p>
        </p:txBody>
      </p:sp>
    </p:spTree>
    <p:extLst>
      <p:ext uri="{BB962C8B-B14F-4D97-AF65-F5344CB8AC3E}">
        <p14:creationId xmlns:p14="http://schemas.microsoft.com/office/powerpoint/2010/main" val="566997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900245" y="544285"/>
            <a:ext cx="5528217" cy="2685383"/>
          </a:xfrm>
        </p:spPr>
        <p:txBody>
          <a:bodyPr>
            <a:normAutofit fontScale="90000"/>
          </a:bodyPr>
          <a:lstStyle/>
          <a:p>
            <a:r>
              <a:rPr lang="en-US" dirty="0"/>
              <a:t>In conclusion, I’m going to go stare at the visualizer some more.</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5896340" y="3423773"/>
            <a:ext cx="5528217" cy="2029969"/>
          </a:xfrm>
        </p:spPr>
        <p:txBody>
          <a:bodyPr bIns="0">
            <a:normAutofit/>
          </a:bodyPr>
          <a:lstStyle/>
          <a:p>
            <a:r>
              <a:rPr lang="en-US" dirty="0"/>
              <a:t>Pretty lines go weeeeeeeeeeeeeeeeeeeeeeeeeeeeeeeeeeeeeeeeeeeeeeeeeeeeeeeeeeeeeeeeeeeeeeeeeeeeeeeeeeeeeeeeeeeeeeeeeeeeeeeeeeeeeeeeeeeeeeee</a:t>
            </a:r>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50" y="429461"/>
            <a:ext cx="6343650" cy="2668463"/>
          </a:xfrm>
        </p:spPr>
        <p:txBody>
          <a:bodyPr>
            <a:normAutofit/>
          </a:bodyPr>
          <a:lstStyle/>
          <a:p>
            <a:r>
              <a:rPr lang="en-US" dirty="0"/>
              <a:t>The basics</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938713" y="3300413"/>
            <a:ext cx="6338887" cy="2668587"/>
          </a:xfrm>
        </p:spPr>
        <p:txBody>
          <a:bodyPr>
            <a:normAutofit/>
          </a:bodyPr>
          <a:lstStyle/>
          <a:p>
            <a:r>
              <a:rPr lang="en-US" dirty="0"/>
              <a:t>I made four algorithms instead of three because one refused to work, so I made another one, but then was stubborn so I just fixed the old one and kept both in.</a:t>
            </a: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833694" y="660358"/>
            <a:ext cx="6594768" cy="1572888"/>
          </a:xfrm>
        </p:spPr>
        <p:txBody>
          <a:bodyPr>
            <a:normAutofit/>
          </a:bodyPr>
          <a:lstStyle/>
          <a:p>
            <a:r>
              <a:rPr lang="en-US" dirty="0"/>
              <a:t>The Challengers:</a:t>
            </a:r>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4EA6B93-6277-43FE-0AB8-0D231C38FE06}"/>
              </a:ext>
            </a:extLst>
          </p:cNvPr>
          <p:cNvSpPr txBox="1"/>
          <p:nvPr/>
        </p:nvSpPr>
        <p:spPr>
          <a:xfrm>
            <a:off x="4062984" y="1877627"/>
            <a:ext cx="7250793" cy="5262979"/>
          </a:xfrm>
          <a:prstGeom prst="rect">
            <a:avLst/>
          </a:prstGeom>
          <a:noFill/>
        </p:spPr>
        <p:txBody>
          <a:bodyPr wrap="square" rtlCol="0" anchor="ctr">
            <a:spAutoFit/>
          </a:bodyPr>
          <a:lstStyle/>
          <a:p>
            <a:pPr marL="285750" indent="-285750">
              <a:buFontTx/>
              <a:buChar char="-"/>
            </a:pPr>
            <a:r>
              <a:rPr lang="en-US" sz="1600" dirty="0">
                <a:solidFill>
                  <a:schemeClr val="bg1"/>
                </a:solidFill>
              </a:rPr>
              <a:t>Bubble Sort</a:t>
            </a:r>
          </a:p>
          <a:p>
            <a:pPr marL="742950" lvl="1" indent="-285750">
              <a:buFontTx/>
              <a:buChar char="-"/>
            </a:pPr>
            <a:r>
              <a:rPr lang="en-US" sz="1600" dirty="0">
                <a:solidFill>
                  <a:schemeClr val="bg1"/>
                </a:solidFill>
              </a:rPr>
              <a:t>A classic sort, easy to understand and implement. Will it prove that simpler is better?</a:t>
            </a:r>
          </a:p>
          <a:p>
            <a:pPr marL="285750" indent="-285750">
              <a:buFontTx/>
              <a:buChar char="-"/>
            </a:pPr>
            <a:r>
              <a:rPr lang="en-US" sz="1600" dirty="0">
                <a:solidFill>
                  <a:schemeClr val="bg1"/>
                </a:solidFill>
              </a:rPr>
              <a:t>Insertion Sort</a:t>
            </a:r>
          </a:p>
          <a:p>
            <a:pPr marL="742950" lvl="1" indent="-285750">
              <a:buFontTx/>
              <a:buChar char="-"/>
            </a:pPr>
            <a:r>
              <a:rPr lang="en-US" sz="1600" dirty="0">
                <a:solidFill>
                  <a:schemeClr val="bg1"/>
                </a:solidFill>
              </a:rPr>
              <a:t>Simple, yet effective. Got an item? Find where it needs to go and put it there. More complicated than Bubble, but it’s efficiency might give it the edge it needs!</a:t>
            </a:r>
          </a:p>
          <a:p>
            <a:pPr marL="285750" indent="-285750">
              <a:buFontTx/>
              <a:buChar char="-"/>
            </a:pPr>
            <a:endParaRPr lang="en-US" sz="1600" dirty="0">
              <a:solidFill>
                <a:schemeClr val="bg1"/>
              </a:solidFill>
            </a:endParaRPr>
          </a:p>
          <a:p>
            <a:pPr marL="285750" indent="-285750">
              <a:buFontTx/>
              <a:buChar char="-"/>
            </a:pPr>
            <a:r>
              <a:rPr lang="en-US" sz="1600" dirty="0">
                <a:solidFill>
                  <a:schemeClr val="bg1"/>
                </a:solidFill>
              </a:rPr>
              <a:t>Quick Sort</a:t>
            </a:r>
          </a:p>
          <a:p>
            <a:pPr marL="742950" lvl="1" indent="-285750">
              <a:buFontTx/>
              <a:buChar char="-"/>
            </a:pPr>
            <a:r>
              <a:rPr lang="en-US" sz="1600" dirty="0">
                <a:solidFill>
                  <a:schemeClr val="bg1"/>
                </a:solidFill>
              </a:rPr>
              <a:t>Partitions, pivots, and buckets, oh my! Simplicity is definitely  not key with this beauty. In the name of efficiency, it uses recursion to partition ever smaller sections and glue them together. Will it pay off in the end?</a:t>
            </a:r>
          </a:p>
          <a:p>
            <a:endParaRPr lang="en-US" sz="1600" dirty="0">
              <a:solidFill>
                <a:schemeClr val="bg1"/>
              </a:solidFill>
            </a:endParaRPr>
          </a:p>
          <a:p>
            <a:pPr marL="285750" indent="-285750">
              <a:buFontTx/>
              <a:buChar char="-"/>
            </a:pPr>
            <a:r>
              <a:rPr lang="en-US" sz="1600" dirty="0">
                <a:solidFill>
                  <a:schemeClr val="bg1"/>
                </a:solidFill>
              </a:rPr>
              <a:t>Tim Sort</a:t>
            </a:r>
          </a:p>
          <a:p>
            <a:pPr marL="742950" lvl="1" indent="-285750">
              <a:buFontTx/>
              <a:buChar char="-"/>
            </a:pPr>
            <a:r>
              <a:rPr lang="en-US" sz="1600" dirty="0">
                <a:solidFill>
                  <a:schemeClr val="bg1"/>
                </a:solidFill>
              </a:rPr>
              <a:t>I mostly did this one because the name was funny compared to the others. As a combination of multiple other sorts, using ideas from all over the place, it serves as the best of many worlds. It believes itself to be one of the best. Will it live up to its expectation?</a:t>
            </a:r>
          </a:p>
          <a:p>
            <a:endParaRPr lang="en-US" sz="1600" dirty="0">
              <a:solidFill>
                <a:schemeClr val="bg1"/>
              </a:solidFill>
            </a:endParaRPr>
          </a:p>
          <a:p>
            <a:pPr lvl="1"/>
            <a:endParaRPr lang="en-US" sz="1600" dirty="0">
              <a:solidFill>
                <a:schemeClr val="bg1"/>
              </a:solidFill>
            </a:endParaRPr>
          </a:p>
        </p:txBody>
      </p:sp>
    </p:spTree>
    <p:extLst>
      <p:ext uri="{BB962C8B-B14F-4D97-AF65-F5344CB8AC3E}">
        <p14:creationId xmlns:p14="http://schemas.microsoft.com/office/powerpoint/2010/main" val="707789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833694" y="544285"/>
            <a:ext cx="6594768" cy="3445329"/>
          </a:xfrm>
        </p:spPr>
        <p:txBody>
          <a:bodyPr>
            <a:normAutofit/>
          </a:bodyPr>
          <a:lstStyle/>
          <a:p>
            <a:r>
              <a:rPr lang="en-US" dirty="0"/>
              <a:t>I should probably explain</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829789" y="4130045"/>
            <a:ext cx="6594768" cy="1951523"/>
          </a:xfrm>
        </p:spPr>
        <p:txBody>
          <a:bodyPr/>
          <a:lstStyle/>
          <a:p>
            <a:r>
              <a:rPr lang="en-US" dirty="0"/>
              <a:t>See, I’m really bored at this point. I had a lot more fun putting together the visualizer. So I’m just going to have fun with this part.</a:t>
            </a:r>
          </a:p>
        </p:txBody>
      </p:sp>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539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07578" y="851288"/>
            <a:ext cx="6589150" cy="1988706"/>
          </a:xfrm>
        </p:spPr>
        <p:txBody>
          <a:bodyPr/>
          <a:lstStyle/>
          <a:p>
            <a:r>
              <a:rPr lang="en-US" dirty="0"/>
              <a:t>Time to Run</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49772" y="1636113"/>
            <a:ext cx="6427300" cy="2319711"/>
          </a:xfrm>
        </p:spPr>
        <p:txBody>
          <a:bodyPr vert="horz" lIns="91440" tIns="45720" rIns="91440" bIns="45720" rtlCol="0" anchor="t">
            <a:normAutofit/>
          </a:bodyPr>
          <a:lstStyle/>
          <a:p>
            <a:r>
              <a:rPr lang="en-US" dirty="0"/>
              <a:t>Here’s our challengers racing to sort their given amounts of items! They were taken out of the race as soon as their sort took longer than 5 minutes, or in this case, 300,000 milliseconds. Only one challenger made it all the way to 2^30 items, the maximum allowed.</a:t>
            </a:r>
          </a:p>
          <a:p>
            <a:endParaRPr lang="en-US" dirty="0"/>
          </a:p>
          <a:p>
            <a:r>
              <a:rPr lang="en-US" dirty="0"/>
              <a:t>For that reason, the winner of the Time Bracket is…</a:t>
            </a: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5</a:t>
            </a:fld>
            <a:endParaRPr lang="en-US" dirty="0"/>
          </a:p>
        </p:txBody>
      </p:sp>
      <p:sp>
        <p:nvSpPr>
          <p:cNvPr id="4" name="TextBox 3">
            <a:extLst>
              <a:ext uri="{FF2B5EF4-FFF2-40B4-BE49-F238E27FC236}">
                <a16:creationId xmlns:a16="http://schemas.microsoft.com/office/drawing/2014/main" id="{A34D6343-18B7-EABF-7181-C784CEF2B113}"/>
              </a:ext>
            </a:extLst>
          </p:cNvPr>
          <p:cNvSpPr txBox="1"/>
          <p:nvPr/>
        </p:nvSpPr>
        <p:spPr>
          <a:xfrm>
            <a:off x="107577" y="5334000"/>
            <a:ext cx="5665590" cy="707886"/>
          </a:xfrm>
          <a:prstGeom prst="rect">
            <a:avLst/>
          </a:prstGeom>
          <a:noFill/>
        </p:spPr>
        <p:txBody>
          <a:bodyPr wrap="none" rtlCol="0">
            <a:spAutoFit/>
          </a:bodyPr>
          <a:lstStyle/>
          <a:p>
            <a:r>
              <a:rPr lang="en-US" sz="4000" b="1" dirty="0">
                <a:solidFill>
                  <a:schemeClr val="bg1"/>
                </a:solidFill>
              </a:rPr>
              <a:t>Tim Sort!111!!1!!111!</a:t>
            </a:r>
          </a:p>
        </p:txBody>
      </p:sp>
      <p:pic>
        <p:nvPicPr>
          <p:cNvPr id="7" name="Picture 6" descr="A graph with dots and numbers&#10;&#10;Description automatically generated">
            <a:extLst>
              <a:ext uri="{FF2B5EF4-FFF2-40B4-BE49-F238E27FC236}">
                <a16:creationId xmlns:a16="http://schemas.microsoft.com/office/drawing/2014/main" id="{8C360109-98B0-309F-22BE-99886D0B28AA}"/>
              </a:ext>
            </a:extLst>
          </p:cNvPr>
          <p:cNvPicPr>
            <a:picLocks noChangeAspect="1"/>
          </p:cNvPicPr>
          <p:nvPr/>
        </p:nvPicPr>
        <p:blipFill>
          <a:blip r:embed="rId3"/>
          <a:stretch>
            <a:fillRect/>
          </a:stretch>
        </p:blipFill>
        <p:spPr>
          <a:xfrm>
            <a:off x="6477072" y="1406768"/>
            <a:ext cx="5714928" cy="3726446"/>
          </a:xfrm>
          <a:prstGeom prst="rect">
            <a:avLst/>
          </a:prstGeom>
          <a:ln w="28575">
            <a:solidFill>
              <a:schemeClr val="accent4">
                <a:lumMod val="75000"/>
              </a:schemeClr>
            </a:solidFill>
          </a:ln>
        </p:spPr>
      </p:pic>
      <p:sp>
        <p:nvSpPr>
          <p:cNvPr id="8" name="TextBox 7">
            <a:extLst>
              <a:ext uri="{FF2B5EF4-FFF2-40B4-BE49-F238E27FC236}">
                <a16:creationId xmlns:a16="http://schemas.microsoft.com/office/drawing/2014/main" id="{4F279588-449E-E1EA-0744-B5124154BE87}"/>
              </a:ext>
            </a:extLst>
          </p:cNvPr>
          <p:cNvSpPr txBox="1"/>
          <p:nvPr/>
        </p:nvSpPr>
        <p:spPr>
          <a:xfrm>
            <a:off x="107577" y="5985748"/>
            <a:ext cx="1856598" cy="369332"/>
          </a:xfrm>
          <a:prstGeom prst="rect">
            <a:avLst/>
          </a:prstGeom>
          <a:noFill/>
        </p:spPr>
        <p:txBody>
          <a:bodyPr wrap="none" rtlCol="0">
            <a:spAutoFit/>
          </a:bodyPr>
          <a:lstStyle/>
          <a:p>
            <a:r>
              <a:rPr lang="en-US" dirty="0">
                <a:solidFill>
                  <a:schemeClr val="bg1"/>
                </a:solidFill>
              </a:rPr>
              <a:t>(the yellow one)</a:t>
            </a:r>
          </a:p>
        </p:txBody>
      </p:sp>
      <p:sp>
        <p:nvSpPr>
          <p:cNvPr id="9" name="TextBox 8">
            <a:extLst>
              <a:ext uri="{FF2B5EF4-FFF2-40B4-BE49-F238E27FC236}">
                <a16:creationId xmlns:a16="http://schemas.microsoft.com/office/drawing/2014/main" id="{F7677FE2-0497-C2E8-317F-96CDB0DDBCC0}"/>
              </a:ext>
            </a:extLst>
          </p:cNvPr>
          <p:cNvSpPr txBox="1"/>
          <p:nvPr/>
        </p:nvSpPr>
        <p:spPr>
          <a:xfrm>
            <a:off x="6477072" y="5223799"/>
            <a:ext cx="5665589" cy="1477328"/>
          </a:xfrm>
          <a:prstGeom prst="rect">
            <a:avLst/>
          </a:prstGeom>
          <a:solidFill>
            <a:schemeClr val="accent3">
              <a:lumMod val="50000"/>
            </a:schemeClr>
          </a:solidFill>
          <a:ln>
            <a:solidFill>
              <a:schemeClr val="accent3">
                <a:lumMod val="50000"/>
              </a:schemeClr>
            </a:solidFill>
          </a:ln>
        </p:spPr>
        <p:txBody>
          <a:bodyPr wrap="square" rtlCol="0">
            <a:spAutoFit/>
          </a:bodyPr>
          <a:lstStyle/>
          <a:p>
            <a:r>
              <a:rPr lang="en-US" dirty="0">
                <a:solidFill>
                  <a:schemeClr val="bg1"/>
                </a:solidFill>
              </a:rPr>
              <a:t>As for the others, we can see that Quick was the slowest, followed by Bubble and Insertion. There seemed to be a few hiccups here and there, owing mostly to the random nature of the arrays they were given.</a:t>
            </a:r>
          </a:p>
        </p:txBody>
      </p:sp>
    </p:spTree>
    <p:extLst>
      <p:ext uri="{BB962C8B-B14F-4D97-AF65-F5344CB8AC3E}">
        <p14:creationId xmlns:p14="http://schemas.microsoft.com/office/powerpoint/2010/main" val="1346372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974771" y="576943"/>
            <a:ext cx="6449786" cy="2785508"/>
          </a:xfrm>
        </p:spPr>
        <p:txBody>
          <a:bodyPr>
            <a:normAutofit/>
          </a:bodyPr>
          <a:lstStyle/>
          <a:p>
            <a:r>
              <a:rPr lang="en-US" dirty="0"/>
              <a:t>Current Standings:</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974772" y="3373686"/>
            <a:ext cx="6449785" cy="3344286"/>
          </a:xfrm>
        </p:spPr>
        <p:txBody>
          <a:bodyPr>
            <a:normAutofit/>
          </a:bodyPr>
          <a:lstStyle/>
          <a:p>
            <a:pPr marL="457200" indent="-457200">
              <a:buAutoNum type="arabicPeriod"/>
            </a:pPr>
            <a:r>
              <a:rPr lang="en-US" b="1" dirty="0"/>
              <a:t>Tim Sort</a:t>
            </a:r>
          </a:p>
          <a:p>
            <a:pPr marL="457200" indent="-457200">
              <a:buAutoNum type="arabicPeriod"/>
            </a:pPr>
            <a:r>
              <a:rPr lang="en-US" dirty="0"/>
              <a:t>Insertion Sort</a:t>
            </a:r>
          </a:p>
          <a:p>
            <a:pPr marL="457200" indent="-457200">
              <a:buAutoNum type="arabicPeriod"/>
            </a:pPr>
            <a:r>
              <a:rPr lang="en-US" dirty="0"/>
              <a:t>Bubble Sort</a:t>
            </a:r>
          </a:p>
          <a:p>
            <a:pPr marL="457200" indent="-457200">
              <a:buAutoNum type="arabicPeriod"/>
            </a:pPr>
            <a:r>
              <a:rPr lang="en-US" dirty="0"/>
              <a:t>Quick Sort</a:t>
            </a:r>
          </a:p>
          <a:p>
            <a:endParaRPr lang="en-US" dirty="0"/>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3003251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736" y="896112"/>
            <a:ext cx="9389288" cy="1362456"/>
          </a:xfrm>
        </p:spPr>
        <p:txBody>
          <a:bodyPr/>
          <a:lstStyle/>
          <a:p>
            <a:r>
              <a:rPr lang="en-US" dirty="0"/>
              <a:t>Number Of Swaps</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14"/>
          </p:nvPr>
        </p:nvSpPr>
        <p:spPr>
          <a:xfrm>
            <a:off x="771736" y="1676400"/>
            <a:ext cx="4514850" cy="2825262"/>
          </a:xfrm>
        </p:spPr>
        <p:txBody>
          <a:bodyPr vert="horz" lIns="91440" tIns="45720" rIns="91440" bIns="45720" rtlCol="0" anchor="t">
            <a:normAutofit/>
          </a:bodyPr>
          <a:lstStyle/>
          <a:p>
            <a:r>
              <a:rPr lang="en-US" dirty="0"/>
              <a:t>In order to properly sort something, you need to swap its items around, and swapping takes memory, a precious resource. As such, like time, we’re playing by golf rules. The lower the better!</a:t>
            </a:r>
          </a:p>
          <a:p>
            <a:endParaRPr lang="en-US" dirty="0"/>
          </a:p>
          <a:p>
            <a:r>
              <a:rPr lang="en-US" dirty="0"/>
              <a:t>As such, the winner for the Swaps Bracket is…</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7</a:t>
            </a:fld>
            <a:endParaRPr lang="en-US" dirty="0"/>
          </a:p>
        </p:txBody>
      </p:sp>
      <p:pic>
        <p:nvPicPr>
          <p:cNvPr id="9" name="Picture 8" descr="A graph with dots and numbers&#10;&#10;Description automatically generated">
            <a:extLst>
              <a:ext uri="{FF2B5EF4-FFF2-40B4-BE49-F238E27FC236}">
                <a16:creationId xmlns:a16="http://schemas.microsoft.com/office/drawing/2014/main" id="{C2DD7EB1-C033-BA43-68D3-55E19C52EC92}"/>
              </a:ext>
            </a:extLst>
          </p:cNvPr>
          <p:cNvPicPr>
            <a:picLocks noChangeAspect="1"/>
          </p:cNvPicPr>
          <p:nvPr/>
        </p:nvPicPr>
        <p:blipFill>
          <a:blip r:embed="rId3"/>
          <a:stretch>
            <a:fillRect/>
          </a:stretch>
        </p:blipFill>
        <p:spPr>
          <a:xfrm>
            <a:off x="5466380" y="1577340"/>
            <a:ext cx="6428572" cy="4189655"/>
          </a:xfrm>
          <a:prstGeom prst="rect">
            <a:avLst/>
          </a:prstGeom>
          <a:ln w="28575">
            <a:solidFill>
              <a:schemeClr val="accent3">
                <a:lumMod val="50000"/>
              </a:schemeClr>
            </a:solidFill>
          </a:ln>
        </p:spPr>
      </p:pic>
      <p:sp>
        <p:nvSpPr>
          <p:cNvPr id="10" name="TextBox 9">
            <a:extLst>
              <a:ext uri="{FF2B5EF4-FFF2-40B4-BE49-F238E27FC236}">
                <a16:creationId xmlns:a16="http://schemas.microsoft.com/office/drawing/2014/main" id="{82D9A73F-63A5-E489-1E0C-06A797EF64E4}"/>
              </a:ext>
            </a:extLst>
          </p:cNvPr>
          <p:cNvSpPr txBox="1"/>
          <p:nvPr/>
        </p:nvSpPr>
        <p:spPr>
          <a:xfrm>
            <a:off x="771736" y="4501662"/>
            <a:ext cx="3944157" cy="523220"/>
          </a:xfrm>
          <a:prstGeom prst="rect">
            <a:avLst/>
          </a:prstGeom>
          <a:noFill/>
        </p:spPr>
        <p:txBody>
          <a:bodyPr wrap="none" rtlCol="0">
            <a:spAutoFit/>
          </a:bodyPr>
          <a:lstStyle/>
          <a:p>
            <a:r>
              <a:rPr lang="en-US" sz="2800" b="1" dirty="0"/>
              <a:t>Quick Sort!!!11!!111!</a:t>
            </a:r>
          </a:p>
        </p:txBody>
      </p:sp>
      <p:sp>
        <p:nvSpPr>
          <p:cNvPr id="11" name="TextBox 10">
            <a:extLst>
              <a:ext uri="{FF2B5EF4-FFF2-40B4-BE49-F238E27FC236}">
                <a16:creationId xmlns:a16="http://schemas.microsoft.com/office/drawing/2014/main" id="{41DFA9E9-E653-CECF-0082-0B7BD5388B4B}"/>
              </a:ext>
            </a:extLst>
          </p:cNvPr>
          <p:cNvSpPr txBox="1"/>
          <p:nvPr/>
        </p:nvSpPr>
        <p:spPr>
          <a:xfrm>
            <a:off x="771736" y="4992644"/>
            <a:ext cx="1488997" cy="338554"/>
          </a:xfrm>
          <a:prstGeom prst="rect">
            <a:avLst/>
          </a:prstGeom>
          <a:noFill/>
        </p:spPr>
        <p:txBody>
          <a:bodyPr wrap="none" rtlCol="0">
            <a:spAutoFit/>
          </a:bodyPr>
          <a:lstStyle/>
          <a:p>
            <a:r>
              <a:rPr lang="en-US" sz="1600" dirty="0"/>
              <a:t>(the grey one)</a:t>
            </a:r>
          </a:p>
        </p:txBody>
      </p:sp>
      <p:sp>
        <p:nvSpPr>
          <p:cNvPr id="12" name="TextBox 11">
            <a:extLst>
              <a:ext uri="{FF2B5EF4-FFF2-40B4-BE49-F238E27FC236}">
                <a16:creationId xmlns:a16="http://schemas.microsoft.com/office/drawing/2014/main" id="{796AECAF-4B42-AB0E-6BCB-6E3DCA7D9D85}"/>
              </a:ext>
            </a:extLst>
          </p:cNvPr>
          <p:cNvSpPr txBox="1"/>
          <p:nvPr/>
        </p:nvSpPr>
        <p:spPr>
          <a:xfrm>
            <a:off x="5466380" y="5873827"/>
            <a:ext cx="6428572" cy="923330"/>
          </a:xfrm>
          <a:prstGeom prst="rect">
            <a:avLst/>
          </a:prstGeom>
          <a:solidFill>
            <a:schemeClr val="accent3">
              <a:lumMod val="50000"/>
            </a:schemeClr>
          </a:solidFill>
        </p:spPr>
        <p:txBody>
          <a:bodyPr wrap="square" rtlCol="0">
            <a:spAutoFit/>
          </a:bodyPr>
          <a:lstStyle/>
          <a:p>
            <a:r>
              <a:rPr lang="en-US" dirty="0">
                <a:solidFill>
                  <a:schemeClr val="bg1"/>
                </a:solidFill>
              </a:rPr>
              <a:t>As for the others, Bubble and Insertion are tied for dead last, while Tim makes a noticeable effort to stay on top, however in vain.</a:t>
            </a:r>
          </a:p>
        </p:txBody>
      </p:sp>
    </p:spTree>
    <p:extLst>
      <p:ext uri="{BB962C8B-B14F-4D97-AF65-F5344CB8AC3E}">
        <p14:creationId xmlns:p14="http://schemas.microsoft.com/office/powerpoint/2010/main" val="4151694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7" y="898524"/>
            <a:ext cx="7606895" cy="719261"/>
          </a:xfrm>
        </p:spPr>
        <p:txBody>
          <a:bodyPr/>
          <a:lstStyle/>
          <a:p>
            <a:r>
              <a:rPr lang="en-US" dirty="0"/>
              <a:t>Current Standings:</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803953" y="3259138"/>
            <a:ext cx="7615274" cy="2978150"/>
          </a:xfrm>
        </p:spPr>
        <p:txBody>
          <a:bodyPr>
            <a:normAutofit/>
          </a:bodyPr>
          <a:lstStyle/>
          <a:p>
            <a:pPr marL="342900" indent="-342900">
              <a:buFont typeface="+mj-lt"/>
              <a:buAutoNum type="arabicPeriod"/>
            </a:pPr>
            <a:r>
              <a:rPr lang="en-US" b="1" dirty="0"/>
              <a:t>Tim Sort</a:t>
            </a:r>
          </a:p>
          <a:p>
            <a:pPr marL="342900" indent="-342900">
              <a:buFont typeface="+mj-lt"/>
              <a:buAutoNum type="arabicPeriod"/>
            </a:pPr>
            <a:r>
              <a:rPr lang="en-US" dirty="0"/>
              <a:t>Quick Sort</a:t>
            </a:r>
          </a:p>
          <a:p>
            <a:pPr marL="342900" indent="-342900">
              <a:buFont typeface="+mj-lt"/>
              <a:buAutoNum type="arabicPeriod"/>
            </a:pPr>
            <a:r>
              <a:rPr lang="en-US" dirty="0"/>
              <a:t>Insertion Sort</a:t>
            </a:r>
          </a:p>
          <a:p>
            <a:pPr marL="342900" indent="-342900">
              <a:buFont typeface="+mj-lt"/>
              <a:buAutoNum type="arabicPeriod"/>
            </a:pPr>
            <a:r>
              <a:rPr lang="en-US" dirty="0"/>
              <a:t>Bubble Sort</a:t>
            </a:r>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8</a:t>
            </a:fld>
            <a:endParaRPr lang="en-US" dirty="0"/>
          </a:p>
        </p:txBody>
      </p:sp>
      <p:sp>
        <p:nvSpPr>
          <p:cNvPr id="3" name="TextBox 2">
            <a:extLst>
              <a:ext uri="{FF2B5EF4-FFF2-40B4-BE49-F238E27FC236}">
                <a16:creationId xmlns:a16="http://schemas.microsoft.com/office/drawing/2014/main" id="{E85018A8-9826-26AB-CE68-33C906D94F53}"/>
              </a:ext>
            </a:extLst>
          </p:cNvPr>
          <p:cNvSpPr txBox="1"/>
          <p:nvPr/>
        </p:nvSpPr>
        <p:spPr>
          <a:xfrm>
            <a:off x="615462" y="1485900"/>
            <a:ext cx="1833772" cy="369332"/>
          </a:xfrm>
          <a:prstGeom prst="rect">
            <a:avLst/>
          </a:prstGeom>
          <a:noFill/>
        </p:spPr>
        <p:txBody>
          <a:bodyPr wrap="none" rtlCol="0">
            <a:spAutoFit/>
          </a:bodyPr>
          <a:lstStyle/>
          <a:p>
            <a:r>
              <a:rPr lang="en-US" dirty="0">
                <a:solidFill>
                  <a:srgbClr val="FFFF00"/>
                </a:solidFill>
              </a:rPr>
              <a:t>Hello, nice lady.</a:t>
            </a:r>
          </a:p>
        </p:txBody>
      </p:sp>
    </p:spTree>
    <p:extLst>
      <p:ext uri="{BB962C8B-B14F-4D97-AF65-F5344CB8AC3E}">
        <p14:creationId xmlns:p14="http://schemas.microsoft.com/office/powerpoint/2010/main" val="1593920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3520440" y="896112"/>
            <a:ext cx="7889768" cy="783220"/>
          </a:xfrm>
        </p:spPr>
        <p:txBody>
          <a:bodyPr/>
          <a:lstStyle/>
          <a:p>
            <a:r>
              <a:rPr lang="en-US" dirty="0"/>
              <a:t>Number of Checks</a:t>
            </a:r>
          </a:p>
        </p:txBody>
      </p:sp>
      <p:sp>
        <p:nvSpPr>
          <p:cNvPr id="12" name="Text Placeholder 11">
            <a:extLst>
              <a:ext uri="{FF2B5EF4-FFF2-40B4-BE49-F238E27FC236}">
                <a16:creationId xmlns:a16="http://schemas.microsoft.com/office/drawing/2014/main" id="{D3251268-42B4-3B45-A59B-740E2DB97A00}"/>
              </a:ext>
            </a:extLst>
          </p:cNvPr>
          <p:cNvSpPr>
            <a:spLocks noGrp="1"/>
          </p:cNvSpPr>
          <p:nvPr>
            <p:ph sz="half" idx="14"/>
          </p:nvPr>
        </p:nvSpPr>
        <p:spPr>
          <a:xfrm>
            <a:off x="2923281" y="1925734"/>
            <a:ext cx="2994660" cy="3006531"/>
          </a:xfrm>
        </p:spPr>
        <p:txBody>
          <a:bodyPr>
            <a:normAutofit/>
          </a:bodyPr>
          <a:lstStyle/>
          <a:p>
            <a:pPr marL="0" indent="0">
              <a:buNone/>
            </a:pPr>
            <a:r>
              <a:rPr lang="en-US" dirty="0"/>
              <a:t>Probably the hardest one to confirm, it follows pretty much the exact same principal as swaps: Checking takes memory and time, so the lower the better.</a:t>
            </a:r>
          </a:p>
          <a:p>
            <a:pPr marL="0" indent="0">
              <a:buNone/>
            </a:pPr>
            <a:r>
              <a:rPr lang="en-US" dirty="0"/>
              <a:t>For that reason, the winner of the Checks Bracket is…</a:t>
            </a:r>
          </a:p>
        </p:txBody>
      </p:sp>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lstStyle/>
          <a:p>
            <a:fld id="{B5CEABB6-07DC-46E8-9B57-56EC44A396E5}" type="slidenum">
              <a:rPr lang="en-US" smtClean="0"/>
              <a:pPr/>
              <a:t>9</a:t>
            </a:fld>
            <a:endParaRPr lang="en-US" dirty="0"/>
          </a:p>
        </p:txBody>
      </p:sp>
      <p:pic>
        <p:nvPicPr>
          <p:cNvPr id="6" name="Picture 5" descr="A graph with numbers and dots&#10;&#10;Description automatically generated">
            <a:extLst>
              <a:ext uri="{FF2B5EF4-FFF2-40B4-BE49-F238E27FC236}">
                <a16:creationId xmlns:a16="http://schemas.microsoft.com/office/drawing/2014/main" id="{541587D6-8999-E519-2557-5249D14ED44A}"/>
              </a:ext>
            </a:extLst>
          </p:cNvPr>
          <p:cNvPicPr>
            <a:picLocks noChangeAspect="1"/>
          </p:cNvPicPr>
          <p:nvPr/>
        </p:nvPicPr>
        <p:blipFill>
          <a:blip r:embed="rId3"/>
          <a:stretch>
            <a:fillRect/>
          </a:stretch>
        </p:blipFill>
        <p:spPr>
          <a:xfrm>
            <a:off x="6698559" y="1679332"/>
            <a:ext cx="5389471" cy="3244766"/>
          </a:xfrm>
          <a:prstGeom prst="rect">
            <a:avLst/>
          </a:prstGeom>
          <a:ln w="28575">
            <a:solidFill>
              <a:schemeClr val="accent3">
                <a:lumMod val="50000"/>
              </a:schemeClr>
            </a:solidFill>
          </a:ln>
        </p:spPr>
      </p:pic>
      <p:sp>
        <p:nvSpPr>
          <p:cNvPr id="8" name="TextBox 7">
            <a:extLst>
              <a:ext uri="{FF2B5EF4-FFF2-40B4-BE49-F238E27FC236}">
                <a16:creationId xmlns:a16="http://schemas.microsoft.com/office/drawing/2014/main" id="{8BA4EE88-AFD5-3A9C-C676-9BC23CF133D9}"/>
              </a:ext>
            </a:extLst>
          </p:cNvPr>
          <p:cNvSpPr txBox="1"/>
          <p:nvPr/>
        </p:nvSpPr>
        <p:spPr>
          <a:xfrm>
            <a:off x="2923281" y="4693265"/>
            <a:ext cx="3209981" cy="461665"/>
          </a:xfrm>
          <a:prstGeom prst="rect">
            <a:avLst/>
          </a:prstGeom>
          <a:noFill/>
        </p:spPr>
        <p:txBody>
          <a:bodyPr wrap="none" rtlCol="0">
            <a:spAutoFit/>
          </a:bodyPr>
          <a:lstStyle/>
          <a:p>
            <a:r>
              <a:rPr lang="en-US" sz="2400" b="1" dirty="0"/>
              <a:t>Tim Sort!!!11!!!!11!!</a:t>
            </a:r>
          </a:p>
        </p:txBody>
      </p:sp>
      <p:sp>
        <p:nvSpPr>
          <p:cNvPr id="9" name="TextBox 8">
            <a:extLst>
              <a:ext uri="{FF2B5EF4-FFF2-40B4-BE49-F238E27FC236}">
                <a16:creationId xmlns:a16="http://schemas.microsoft.com/office/drawing/2014/main" id="{87A52A69-4721-6445-3C1C-7E94F76F6640}"/>
              </a:ext>
            </a:extLst>
          </p:cNvPr>
          <p:cNvSpPr txBox="1"/>
          <p:nvPr/>
        </p:nvSpPr>
        <p:spPr>
          <a:xfrm>
            <a:off x="2934307" y="5154930"/>
            <a:ext cx="1486304" cy="307777"/>
          </a:xfrm>
          <a:prstGeom prst="rect">
            <a:avLst/>
          </a:prstGeom>
          <a:noFill/>
        </p:spPr>
        <p:txBody>
          <a:bodyPr wrap="none" rtlCol="0">
            <a:spAutoFit/>
          </a:bodyPr>
          <a:lstStyle/>
          <a:p>
            <a:r>
              <a:rPr lang="en-US" sz="1400" dirty="0"/>
              <a:t>(the yellow one)</a:t>
            </a:r>
          </a:p>
        </p:txBody>
      </p:sp>
      <p:sp>
        <p:nvSpPr>
          <p:cNvPr id="10" name="TextBox 9">
            <a:extLst>
              <a:ext uri="{FF2B5EF4-FFF2-40B4-BE49-F238E27FC236}">
                <a16:creationId xmlns:a16="http://schemas.microsoft.com/office/drawing/2014/main" id="{3D187E1E-E6BF-E2CA-8B3D-ECB253DB7722}"/>
              </a:ext>
            </a:extLst>
          </p:cNvPr>
          <p:cNvSpPr txBox="1"/>
          <p:nvPr/>
        </p:nvSpPr>
        <p:spPr>
          <a:xfrm>
            <a:off x="6698559" y="5031318"/>
            <a:ext cx="5389471" cy="1200329"/>
          </a:xfrm>
          <a:prstGeom prst="rect">
            <a:avLst/>
          </a:prstGeom>
          <a:solidFill>
            <a:schemeClr val="accent3">
              <a:lumMod val="50000"/>
            </a:schemeClr>
          </a:solidFill>
        </p:spPr>
        <p:txBody>
          <a:bodyPr wrap="square" rtlCol="0">
            <a:spAutoFit/>
          </a:bodyPr>
          <a:lstStyle/>
          <a:p>
            <a:r>
              <a:rPr lang="en-US" dirty="0">
                <a:solidFill>
                  <a:schemeClr val="bg1"/>
                </a:solidFill>
              </a:rPr>
              <a:t>Bubble once again falls into last place, followed closely by Insertion. Tim and Quick are neck and neck, but by the current trends shown, Tim comes out on top.</a:t>
            </a:r>
          </a:p>
        </p:txBody>
      </p:sp>
    </p:spTree>
    <p:extLst>
      <p:ext uri="{BB962C8B-B14F-4D97-AF65-F5344CB8AC3E}">
        <p14:creationId xmlns:p14="http://schemas.microsoft.com/office/powerpoint/2010/main" val="1418789964"/>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3.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{ABFCF668-70C2-4208-BA41-182F1ECF3141}tf33968143_win32</Template>
  <TotalTime>75</TotalTime>
  <Words>945</Words>
  <Application>Microsoft Office PowerPoint</Application>
  <PresentationFormat>Widescreen</PresentationFormat>
  <Paragraphs>112</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Avenir Next LT Pro</vt:lpstr>
      <vt:lpstr>Calibri</vt:lpstr>
      <vt:lpstr>Custom</vt:lpstr>
      <vt:lpstr>Sorting Algorithms</vt:lpstr>
      <vt:lpstr>The basics</vt:lpstr>
      <vt:lpstr>The Challengers:</vt:lpstr>
      <vt:lpstr>I should probably explain</vt:lpstr>
      <vt:lpstr>Time to Run</vt:lpstr>
      <vt:lpstr>Current Standings:</vt:lpstr>
      <vt:lpstr>Number Of Swaps</vt:lpstr>
      <vt:lpstr>Current Standings:</vt:lpstr>
      <vt:lpstr>Number of Checks</vt:lpstr>
      <vt:lpstr>The Current Standings:</vt:lpstr>
      <vt:lpstr>Annoyance To Implement</vt:lpstr>
      <vt:lpstr>Final Results:</vt:lpstr>
      <vt:lpstr>OK I might be a little biased</vt:lpstr>
      <vt:lpstr>In conclusion, I’m going to go stare at the visualizer some more.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Sorting Algorithms</dc:title>
  <dc:creator>Rydia Titus</dc:creator>
  <cp:lastModifiedBy>Rydia Titus</cp:lastModifiedBy>
  <cp:revision>1</cp:revision>
  <dcterms:created xsi:type="dcterms:W3CDTF">2024-04-28T20:24:28Z</dcterms:created>
  <dcterms:modified xsi:type="dcterms:W3CDTF">2024-04-28T21:40:03Z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